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8"/>
  </p:notesMasterIdLst>
  <p:handoutMasterIdLst>
    <p:handoutMasterId r:id="rId49"/>
  </p:handoutMasterIdLst>
  <p:sldIdLst>
    <p:sldId id="306" r:id="rId3"/>
    <p:sldId id="272" r:id="rId4"/>
    <p:sldId id="326" r:id="rId5"/>
    <p:sldId id="263" r:id="rId6"/>
    <p:sldId id="327" r:id="rId7"/>
    <p:sldId id="328" r:id="rId8"/>
    <p:sldId id="329" r:id="rId9"/>
    <p:sldId id="330" r:id="rId10"/>
    <p:sldId id="257" r:id="rId11"/>
    <p:sldId id="260" r:id="rId12"/>
    <p:sldId id="293" r:id="rId13"/>
    <p:sldId id="307" r:id="rId14"/>
    <p:sldId id="308" r:id="rId15"/>
    <p:sldId id="309" r:id="rId16"/>
    <p:sldId id="265" r:id="rId17"/>
    <p:sldId id="266" r:id="rId18"/>
    <p:sldId id="314" r:id="rId19"/>
    <p:sldId id="267" r:id="rId20"/>
    <p:sldId id="270" r:id="rId21"/>
    <p:sldId id="271" r:id="rId22"/>
    <p:sldId id="273" r:id="rId23"/>
    <p:sldId id="276" r:id="rId24"/>
    <p:sldId id="320" r:id="rId25"/>
    <p:sldId id="279" r:id="rId26"/>
    <p:sldId id="295" r:id="rId27"/>
    <p:sldId id="321" r:id="rId28"/>
    <p:sldId id="296" r:id="rId29"/>
    <p:sldId id="281" r:id="rId30"/>
    <p:sldId id="310" r:id="rId31"/>
    <p:sldId id="311" r:id="rId32"/>
    <p:sldId id="312" r:id="rId33"/>
    <p:sldId id="282" r:id="rId34"/>
    <p:sldId id="284" r:id="rId35"/>
    <p:sldId id="300" r:id="rId36"/>
    <p:sldId id="315" r:id="rId37"/>
    <p:sldId id="316" r:id="rId38"/>
    <p:sldId id="317" r:id="rId39"/>
    <p:sldId id="287" r:id="rId40"/>
    <p:sldId id="288" r:id="rId41"/>
    <p:sldId id="302" r:id="rId42"/>
    <p:sldId id="303" r:id="rId43"/>
    <p:sldId id="304" r:id="rId44"/>
    <p:sldId id="313" r:id="rId45"/>
    <p:sldId id="322" r:id="rId46"/>
    <p:sldId id="323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C82E32"/>
    <a:srgbClr val="9FCCED"/>
    <a:srgbClr val="001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94630" autoAdjust="0"/>
  </p:normalViewPr>
  <p:slideViewPr>
    <p:cSldViewPr>
      <p:cViewPr varScale="1">
        <p:scale>
          <a:sx n="108" d="100"/>
          <a:sy n="108" d="100"/>
        </p:scale>
        <p:origin x="17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E414B2-877C-CC4E-B227-CE4DD7A2A1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12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111C75-C6C9-AA4B-989A-5FC7A00D67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6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049EDA-05BE-3D4B-ABFA-36E1A6F336E5}" type="slidenum">
              <a:rPr lang="en-US"/>
              <a:pPr/>
              <a:t>2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081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EBDF5-A9A7-AA4A-B439-A394086D74DD}" type="slidenum">
              <a:rPr lang="en-US"/>
              <a:pPr/>
              <a:t>16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959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68527C-D0C1-D04C-B0EC-4123C3FE04E8}" type="slidenum">
              <a:rPr lang="en-US"/>
              <a:pPr/>
              <a:t>18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143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73ED3A0-2040-9645-ADC4-CB117A30887F}" type="slidenum">
              <a:rPr lang="en-US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6502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63422EC-3A83-0446-92D5-6AD029786947}" type="slidenum">
              <a:rPr lang="en-US"/>
              <a:pPr/>
              <a:t>20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01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9F252E-BA8E-3F46-A3E2-98479007CE12}" type="slidenum">
              <a:rPr lang="en-US"/>
              <a:pPr/>
              <a:t>21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  <a:cs typeface="ＭＳ Ｐゴシック" charset="-128"/>
              </a:rPr>
              <a:t>Ca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  <a:cs typeface="ＭＳ Ｐゴシック" charset="-128"/>
              </a:rPr>
              <a:t>sulphurous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227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B263FE-2AF9-3A44-871D-D49109768151}" type="slidenum">
              <a:rPr lang="en-US"/>
              <a:pPr/>
              <a:t>22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32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FB4212-BE33-6D46-A768-D643AB4211D5}" type="slidenum">
              <a:rPr lang="en-US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4098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CD74D24-18D3-094C-AE54-278EF67B772B}" type="slidenum">
              <a:rPr lang="en-US"/>
              <a:pPr/>
              <a:t>25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E65FF03-7518-5D4E-8AB1-101C46C92D24}" type="slidenum">
              <a:rPr lang="en-US"/>
              <a:pPr/>
              <a:t>28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62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11C75-C6C9-AA4B-989A-5FC7A00D674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0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54C1A3F-F28B-BE45-90BD-61D5EBA0826C}" type="slidenum">
              <a:rPr lang="en-US"/>
              <a:pPr/>
              <a:t>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455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E93321-CC8E-844D-85BE-5A5B7CA176F8}" type="slidenum">
              <a:rPr lang="en-US"/>
              <a:pPr/>
              <a:t>32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5513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8DE2C40-9D93-D645-BE21-B0B3E1553ACC}" type="slidenum">
              <a:rPr lang="en-US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451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72C1EC-30CF-B240-BF94-34A43C9A603B}" type="slidenum">
              <a:rPr lang="en-US"/>
              <a:pPr/>
              <a:t>38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271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A84FBA-9E42-504E-B2F5-F17AC5CF3A1D}" type="slidenum">
              <a:rPr lang="en-US"/>
              <a:pPr/>
              <a:t>39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795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6724C04-1EF0-604F-B5EB-84D8C49D2ED9}" type="slidenum">
              <a:rPr lang="en-US"/>
              <a:pPr/>
              <a:t>40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786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D9211B1-B80C-5A4D-ABE5-1C118505A728}" type="slidenum">
              <a:rPr lang="en-US"/>
              <a:pPr/>
              <a:t>41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715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FB154D-156E-E84D-B546-F1EC62C76040}" type="slidenum">
              <a:rPr lang="en-US"/>
              <a:pPr/>
              <a:t>42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600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19E2FF-A8CB-4C47-BCAD-8C2716AB2D8E}" type="slidenum">
              <a:rPr lang="en-US"/>
              <a:pPr/>
              <a:t>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78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15B48C-FD8C-1F40-AC86-DEADBD908650}" type="slidenum">
              <a:rPr lang="en-US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11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65D28E-5390-5C48-97FB-D063126D05F9}" type="slidenum">
              <a:rPr lang="en-US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5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F95B1C-F84F-EC4E-ADFF-21045B5C6934}" type="slidenum">
              <a:rPr lang="en-US"/>
              <a:pPr/>
              <a:t>9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437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AE0E6FA-8A27-2642-B94C-58E726956809}" type="slidenum">
              <a:rPr lang="en-US"/>
              <a:pPr/>
              <a:t>10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420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519FD2-3D4F-4849-8C81-B5D23E50F2CA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543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F7ECD0-293D-C746-991A-769FD9427915}" type="slidenum">
              <a:rPr lang="en-US"/>
              <a:pPr/>
              <a:t>15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</a:rPr>
              <a:t>Cosmetic product</a:t>
            </a:r>
          </a:p>
        </p:txBody>
      </p:sp>
    </p:spTree>
    <p:extLst>
      <p:ext uri="{BB962C8B-B14F-4D97-AF65-F5344CB8AC3E}">
        <p14:creationId xmlns:p14="http://schemas.microsoft.com/office/powerpoint/2010/main" val="190576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13EBBF-3389-CF49-969C-6C5E84B012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270091-7D5A-BF4F-926D-9D896A2866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4694A9-B531-2F48-A0BB-A44384862E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fld id="{9ED9A7E2-2328-4840-9601-C55D4EDBBC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84283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C83E84-6410-AB48-AE93-B743EF70C6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2338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491F7F-6EF5-C642-8C95-00A6010BF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5894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BEC1AA-9F70-B947-A24D-DAA96CC3D8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B0EE79-8119-3B48-A258-E390169485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C750F-F61C-9F4A-B0FE-FD7C618053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4E2EFF-0890-B248-BF80-0D4373CA82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4EE445-6319-6549-B319-281673349F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4DA04-7AD0-C445-90B3-C5B2599156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821729-1A05-0047-A459-26937EC87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33D3EC-2812-594E-AA81-23B75BC12D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46DDC5-8DF0-4E4A-89A2-593DD7EE32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263E9-A4AF-114E-AA66-4D12BD628D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AC792B-4C94-F245-859D-7EA9DCAB0C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04516-89D6-3C40-B404-822D4287E1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0FC405-CBD9-0C49-9A6A-53284ADEEE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935610-BC0F-B647-9E40-8DBE230223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BF60CD-C02E-6E45-8292-6C73B0B233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44E587-A6F2-7845-9BA5-7B132E040B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4D4878-4D59-0944-92B3-59DFC401BC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A18099-0AFE-FC46-89BA-6E6B601D90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EB6C6D-E8F5-5E4A-A704-E237A6427A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9CC344-8446-A441-ABF8-BD5B76FFC1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ED7514-C473-8947-AF58-A66D892F10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7209B-4183-5248-A413-ABA0A5480A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3E5DB-DE39-1F4C-9CB4-7F2D1D341A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DE566C1-5242-4944-A483-C26DDF0FA5D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7" r:id="rId12"/>
    <p:sldLayoutId id="2147483678" r:id="rId13"/>
    <p:sldLayoutId id="2147483679" r:id="rId14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09C03EF-CCAA-DF40-90C8-C3788FE2A36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999" y="3672"/>
              <a:ext cx="701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of the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Environment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18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Chemistry of the Environment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Composition of the Atmosphere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4495800" cy="4876800"/>
          </a:xfrm>
        </p:spPr>
        <p:txBody>
          <a:bodyPr/>
          <a:lstStyle/>
          <a:p>
            <a:pPr eaLnBrk="1" hangingPunct="1"/>
            <a:r>
              <a:rPr lang="en-US" sz="2600" dirty="0"/>
              <a:t>The composition </a:t>
            </a:r>
            <a:br>
              <a:rPr lang="en-US" sz="2600" dirty="0"/>
            </a:br>
            <a:r>
              <a:rPr lang="en-US" sz="2600" dirty="0"/>
              <a:t>of gases in the atmosphere is </a:t>
            </a:r>
            <a:br>
              <a:rPr lang="en-US" sz="2600" dirty="0"/>
            </a:br>
            <a:r>
              <a:rPr lang="en-US" sz="2600" dirty="0"/>
              <a:t>not uniform.</a:t>
            </a:r>
          </a:p>
          <a:p>
            <a:pPr eaLnBrk="1" hangingPunct="1"/>
            <a:r>
              <a:rPr lang="en-US" sz="2600" dirty="0"/>
              <a:t>Heavier gases tend </a:t>
            </a:r>
            <a:br>
              <a:rPr lang="en-US" sz="2600" dirty="0"/>
            </a:br>
            <a:r>
              <a:rPr lang="en-US" sz="2600" dirty="0"/>
              <a:t>to “sink” in the atmosphere, leaving </a:t>
            </a:r>
            <a:br>
              <a:rPr lang="en-US" sz="2600" dirty="0"/>
            </a:br>
            <a:r>
              <a:rPr lang="en-US" sz="2600" dirty="0"/>
              <a:t>lighter ones at the top.</a:t>
            </a:r>
          </a:p>
          <a:p>
            <a:pPr eaLnBrk="1" hangingPunct="1"/>
            <a:r>
              <a:rPr lang="en-US" sz="2600" dirty="0"/>
              <a:t>Near sea level, the majority of the atmosphere is nitrogen and oxygen.</a:t>
            </a:r>
          </a:p>
        </p:txBody>
      </p:sp>
      <p:pic>
        <p:nvPicPr>
          <p:cNvPr id="5" name="Picture 4" descr="18_01_Table.jpg"/>
          <p:cNvPicPr>
            <a:picLocks noChangeAspect="1"/>
          </p:cNvPicPr>
          <p:nvPr/>
        </p:nvPicPr>
        <p:blipFill>
          <a:blip r:embed="rId3"/>
          <a:srcRect b="2906"/>
          <a:stretch>
            <a:fillRect/>
          </a:stretch>
        </p:blipFill>
        <p:spPr>
          <a:xfrm>
            <a:off x="3962400" y="1447799"/>
            <a:ext cx="4970403" cy="32023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Chemistry of Nitrogen and Oxygen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43434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Nitrogen is largely </a:t>
            </a:r>
            <a:r>
              <a:rPr lang="en-US" sz="2800" dirty="0" err="1"/>
              <a:t>unreactive</a:t>
            </a:r>
            <a:r>
              <a:rPr lang="en-US" sz="2800" dirty="0"/>
              <a:t> due to the bond energy associated with breaking the N</a:t>
            </a:r>
            <a:r>
              <a:rPr lang="en-US" sz="2800" dirty="0">
                <a:ea typeface="Arial" charset="0"/>
                <a:cs typeface="Arial" charset="0"/>
              </a:rPr>
              <a:t>≡</a:t>
            </a:r>
            <a:r>
              <a:rPr lang="en-US" sz="2800" dirty="0"/>
              <a:t>N. </a:t>
            </a:r>
          </a:p>
          <a:p>
            <a:pPr eaLnBrk="1" hangingPunct="1"/>
            <a:r>
              <a:rPr lang="en-US" sz="2800" dirty="0"/>
              <a:t>Oxygen has a much lower bond enthalpy than nitrogen, and is therefore more reactive.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Oxides of nonmetals are acidic; oxides of active metals are basic</a:t>
            </a:r>
            <a:r>
              <a:rPr lang="en-US" sz="2800" dirty="0"/>
              <a:t>.</a:t>
            </a:r>
          </a:p>
        </p:txBody>
      </p:sp>
      <p:pic>
        <p:nvPicPr>
          <p:cNvPr id="5" name="Picture 4" descr="18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181600" y="1447800"/>
            <a:ext cx="3074114" cy="43664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1600200"/>
          </a:xfrm>
        </p:spPr>
        <p:txBody>
          <a:bodyPr/>
          <a:lstStyle/>
          <a:p>
            <a:r>
              <a:rPr lang="en-US"/>
              <a:t>Photochemical Reactions in the Atmosphere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2209800"/>
          </a:xfrm>
        </p:spPr>
        <p:txBody>
          <a:bodyPr/>
          <a:lstStyle/>
          <a:p>
            <a:r>
              <a:rPr lang="en-US" sz="2800" dirty="0"/>
              <a:t>Beyond the stratosphere is where the “outer defense” of Earth against radiation and high-energy particles occurs.</a:t>
            </a:r>
          </a:p>
          <a:p>
            <a:r>
              <a:rPr lang="en-US" sz="2800" dirty="0"/>
              <a:t>Chemical changes which occur there can be described as </a:t>
            </a:r>
            <a:r>
              <a:rPr lang="en-US" sz="2800" i="1" dirty="0" err="1"/>
              <a:t>phtotodissociation</a:t>
            </a:r>
            <a:r>
              <a:rPr lang="en-US" sz="2800" i="1" dirty="0"/>
              <a:t> </a:t>
            </a:r>
            <a:r>
              <a:rPr lang="en-US" sz="2800" dirty="0"/>
              <a:t>or </a:t>
            </a:r>
            <a:r>
              <a:rPr lang="en-US" sz="2800" i="1" dirty="0" err="1"/>
              <a:t>photoionization</a:t>
            </a:r>
            <a:r>
              <a:rPr lang="en-US" sz="2800" dirty="0"/>
              <a:t>.</a:t>
            </a:r>
          </a:p>
        </p:txBody>
      </p:sp>
      <p:pic>
        <p:nvPicPr>
          <p:cNvPr id="5" name="Picture 4" descr="18_03_Figure.jpg"/>
          <p:cNvPicPr>
            <a:picLocks noChangeAspect="1"/>
          </p:cNvPicPr>
          <p:nvPr/>
        </p:nvPicPr>
        <p:blipFill>
          <a:blip r:embed="rId2"/>
          <a:srcRect b="3337"/>
          <a:stretch>
            <a:fillRect/>
          </a:stretch>
        </p:blipFill>
        <p:spPr>
          <a:xfrm>
            <a:off x="2667000" y="3886200"/>
            <a:ext cx="4619262" cy="2819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Photodissociation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001000" cy="4343400"/>
          </a:xfrm>
        </p:spPr>
        <p:txBody>
          <a:bodyPr/>
          <a:lstStyle/>
          <a:p>
            <a:r>
              <a:rPr lang="en-US" dirty="0"/>
              <a:t>Rupture of a bond due to absorption of </a:t>
            </a:r>
            <a:br>
              <a:rPr lang="en-US" dirty="0"/>
            </a:br>
            <a:r>
              <a:rPr lang="en-US" dirty="0"/>
              <a:t>a photon</a:t>
            </a:r>
          </a:p>
          <a:p>
            <a:r>
              <a:rPr lang="en-US" dirty="0"/>
              <a:t>Ions are </a:t>
            </a:r>
            <a:r>
              <a:rPr lang="en-US" i="1" dirty="0"/>
              <a:t>not </a:t>
            </a:r>
            <a:r>
              <a:rPr lang="en-US" dirty="0"/>
              <a:t>formed; radicals (having unpaired electrons) are often formed.</a:t>
            </a:r>
          </a:p>
          <a:p>
            <a:r>
              <a:rPr lang="en-US" dirty="0"/>
              <a:t>One of the most important reactions in the upper atmosphere is the photodissociation of oxygen molecules to oxygen atoms: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34000"/>
            <a:ext cx="4290060" cy="3962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Photoionization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772400" cy="2590800"/>
          </a:xfrm>
        </p:spPr>
        <p:txBody>
          <a:bodyPr/>
          <a:lstStyle/>
          <a:p>
            <a:r>
              <a:rPr lang="en-US"/>
              <a:t>Sometimes when molecules in the upper atmosphere absorb solar radiation, they emit electrons; this is </a:t>
            </a:r>
            <a:r>
              <a:rPr lang="en-US" b="1"/>
              <a:t>photoionization</a:t>
            </a:r>
            <a:r>
              <a:rPr lang="en-US"/>
              <a:t>.</a:t>
            </a:r>
          </a:p>
          <a:p>
            <a:r>
              <a:rPr lang="en-US"/>
              <a:t>The result is formation of a cation.</a:t>
            </a:r>
          </a:p>
        </p:txBody>
      </p:sp>
      <p:pic>
        <p:nvPicPr>
          <p:cNvPr id="5" name="Picture 4" descr="18_03_Table.jpg"/>
          <p:cNvPicPr>
            <a:picLocks noChangeAspect="1"/>
          </p:cNvPicPr>
          <p:nvPr/>
        </p:nvPicPr>
        <p:blipFill>
          <a:blip r:embed="rId2"/>
          <a:srcRect b="6809"/>
          <a:stretch>
            <a:fillRect/>
          </a:stretch>
        </p:blipFill>
        <p:spPr>
          <a:xfrm>
            <a:off x="838200" y="3962400"/>
            <a:ext cx="6858000" cy="22459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Ozone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48768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Ozone absorbs much of </a:t>
            </a:r>
            <a:br>
              <a:rPr lang="en-US" sz="2800" dirty="0"/>
            </a:br>
            <a:r>
              <a:rPr lang="en-US" sz="2800" dirty="0"/>
              <a:t>the radiation between </a:t>
            </a:r>
            <a:br>
              <a:rPr lang="en-US" sz="2800" dirty="0"/>
            </a:br>
            <a:r>
              <a:rPr lang="en-US" sz="2800" dirty="0"/>
              <a:t>240 and 310 nm, protecting us from UV radiation.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It forms from reaction of molecular oxygen with the oxygen atoms produced in the upper atmosphere by </a:t>
            </a:r>
            <a:r>
              <a:rPr lang="en-US" sz="2800" dirty="0" err="1"/>
              <a:t>photodissociation</a:t>
            </a:r>
            <a:r>
              <a:rPr lang="en-US" sz="2800" dirty="0"/>
              <a:t>.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/>
              <a:t>O + O</a:t>
            </a:r>
            <a:r>
              <a:rPr lang="en-US" sz="2800" baseline="-25000"/>
              <a:t>2</a:t>
            </a:r>
            <a:r>
              <a:rPr lang="en-US" sz="2800"/>
              <a:t> </a:t>
            </a:r>
            <a:r>
              <a:rPr lang="en-US" sz="2800">
                <a:ea typeface="Arial" charset="0"/>
                <a:cs typeface="Arial" charset="0"/>
              </a:rPr>
              <a:t>→ </a:t>
            </a:r>
            <a:r>
              <a:rPr lang="en-US" sz="2800">
                <a:sym typeface="Symbol" charset="2"/>
              </a:rPr>
              <a:t>O</a:t>
            </a:r>
            <a:r>
              <a:rPr lang="en-US" sz="2800" baseline="-25000">
                <a:sym typeface="Symbol" charset="2"/>
              </a:rPr>
              <a:t>3</a:t>
            </a:r>
            <a:endParaRPr lang="en-US" sz="280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ym typeface="Symbol" charset="2"/>
              </a:rPr>
              <a:t>The ozone layer occurs in the stratosphere, at an altitude of about 25 km.</a:t>
            </a:r>
          </a:p>
        </p:txBody>
      </p:sp>
      <p:pic>
        <p:nvPicPr>
          <p:cNvPr id="5" name="Picture 4" descr="18_0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031843" y="1219200"/>
            <a:ext cx="3942128" cy="3810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Ozone Depletion</a:t>
            </a:r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5486400" cy="5181600"/>
          </a:xfrm>
        </p:spPr>
        <p:txBody>
          <a:bodyPr/>
          <a:lstStyle/>
          <a:p>
            <a:pPr marL="571500" lvl="1" indent="-457200" eaLnBrk="1" hangingPunct="1">
              <a:buFont typeface="Arial" charset="0"/>
              <a:buChar char="•"/>
            </a:pPr>
            <a:r>
              <a:rPr lang="en-US" dirty="0"/>
              <a:t>In 1974 Rowland and Molina discovered that chlorine from chlorofluorocarbons (CFCs) may be depleting the supply of ozone in the upper atmosphere by chemical means.</a:t>
            </a:r>
          </a:p>
          <a:p>
            <a:pPr marL="571500" lvl="1" indent="-457200" eaLnBrk="1" hangingPunct="1">
              <a:buFont typeface="Arial" charset="0"/>
              <a:buChar char="•"/>
            </a:pPr>
            <a:r>
              <a:rPr lang="en-US" dirty="0"/>
              <a:t>Despite a ban on CFCs in over 100 countries, ozone depletion will continue because of the chemical nature of CFCs.</a:t>
            </a:r>
            <a:endParaRPr lang="en-US" dirty="0">
              <a:sym typeface="Symbol" charset="2"/>
            </a:endParaRPr>
          </a:p>
        </p:txBody>
      </p:sp>
      <p:pic>
        <p:nvPicPr>
          <p:cNvPr id="5" name="Picture 4" descr="18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648154" y="1295400"/>
            <a:ext cx="3246229" cy="4038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The Nobel Prize in Chemistry 1995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295400" y="1371600"/>
            <a:ext cx="5700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"for their work in atmospheric chemistry, particularly </a:t>
            </a:r>
          </a:p>
          <a:p>
            <a:r>
              <a:rPr lang="en-US" altLang="en-US"/>
              <a:t>concerning the formation and decomposition of ozone"</a:t>
            </a:r>
          </a:p>
        </p:txBody>
      </p:sp>
      <p:pic>
        <p:nvPicPr>
          <p:cNvPr id="2054" name="Picture 6" descr="row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rutz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l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838200" y="4858221"/>
            <a:ext cx="174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Paul J. Crutzen</a:t>
            </a: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238500" y="4858221"/>
            <a:ext cx="173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Mario J. Molina</a:t>
            </a: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5626100" y="4858221"/>
            <a:ext cx="243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F. Sherwood Rowland</a:t>
            </a:r>
          </a:p>
        </p:txBody>
      </p:sp>
    </p:spTree>
    <p:extLst>
      <p:ext uri="{BB962C8B-B14F-4D97-AF65-F5344CB8AC3E}">
        <p14:creationId xmlns:p14="http://schemas.microsoft.com/office/powerpoint/2010/main" val="309561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Chlorofluorocarbons (CFCs)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4800600"/>
          </a:xfrm>
        </p:spPr>
        <p:txBody>
          <a:bodyPr/>
          <a:lstStyle/>
          <a:p>
            <a:pPr eaLnBrk="1" hangingPunct="1"/>
            <a:r>
              <a:rPr lang="en-US" sz="2800" dirty="0"/>
              <a:t>CFCs were used for years as aerosol propellants and refrigerants.</a:t>
            </a:r>
          </a:p>
          <a:p>
            <a:pPr eaLnBrk="1" hangingPunct="1"/>
            <a:r>
              <a:rPr lang="en-US" sz="2800" dirty="0"/>
              <a:t>They are not water soluble (do not get washed out of the atmosphere by rain) and are quite unreactive (not degraded naturally).</a:t>
            </a:r>
          </a:p>
          <a:p>
            <a:pPr eaLnBrk="1" hangingPunct="1"/>
            <a:r>
              <a:rPr lang="en-US" sz="2800" dirty="0"/>
              <a:t>The C</a:t>
            </a:r>
            <a:r>
              <a:rPr lang="en-US" sz="2800" dirty="0">
                <a:ea typeface="Arial" charset="0"/>
                <a:cs typeface="Arial" charset="0"/>
              </a:rPr>
              <a:t>—</a:t>
            </a:r>
            <a:r>
              <a:rPr lang="en-US" sz="2800" dirty="0"/>
              <a:t>Cl bond is easily broken by light with a wavelength between 190 and 225 nm in the stratosphere, where the ozone layer exists.</a:t>
            </a:r>
          </a:p>
          <a:p>
            <a:pPr eaLnBrk="1" hangingPunct="1"/>
            <a:r>
              <a:rPr lang="en-US" sz="2800" dirty="0"/>
              <a:t>The chlorine atoms formed react with ozone:</a:t>
            </a:r>
          </a:p>
          <a:p>
            <a:pPr eaLnBrk="1" hangingPunct="1">
              <a:buFontTx/>
              <a:buNone/>
            </a:pPr>
            <a:r>
              <a:rPr lang="en-US" sz="2800" dirty="0"/>
              <a:t>		Cl + O</a:t>
            </a:r>
            <a:r>
              <a:rPr lang="en-US" sz="2800" baseline="-25000" dirty="0"/>
              <a:t>3</a:t>
            </a:r>
            <a:r>
              <a:rPr lang="en-US" sz="2800" dirty="0"/>
              <a:t> </a:t>
            </a:r>
            <a:r>
              <a:rPr lang="en-US" sz="2800" dirty="0">
                <a:ea typeface="Arial" charset="0"/>
                <a:cs typeface="Arial" charset="0"/>
              </a:rPr>
              <a:t>→ </a:t>
            </a:r>
            <a:r>
              <a:rPr lang="en-US" sz="2800" dirty="0" err="1">
                <a:sym typeface="Symbol" charset="2"/>
              </a:rPr>
              <a:t>ClO</a:t>
            </a:r>
            <a:r>
              <a:rPr lang="en-US" sz="2800" dirty="0">
                <a:sym typeface="Symbol" charset="2"/>
              </a:rPr>
              <a:t> + O</a:t>
            </a:r>
            <a:r>
              <a:rPr lang="en-US" sz="2800" baseline="-25000" dirty="0">
                <a:sym typeface="Symbol" charset="2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Pollutants in the “Average” City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1295400"/>
            <a:ext cx="5029200" cy="4953000"/>
          </a:xfrm>
        </p:spPr>
        <p:txBody>
          <a:bodyPr/>
          <a:lstStyle/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The table lists pollutant gases present in the “typical” urban environment.</a:t>
            </a:r>
          </a:p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It assumes no major smog problems in the city.</a:t>
            </a:r>
          </a:p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Although the typical value for SO</a:t>
            </a:r>
            <a:r>
              <a:rPr lang="en-US" baseline="-25000" dirty="0"/>
              <a:t>2</a:t>
            </a:r>
            <a:r>
              <a:rPr lang="en-US" dirty="0"/>
              <a:t> is low, it is considered the most serious health hazard </a:t>
            </a:r>
            <a:br>
              <a:rPr lang="en-US" dirty="0"/>
            </a:br>
            <a:r>
              <a:rPr lang="en-US" dirty="0"/>
              <a:t>on the list.</a:t>
            </a:r>
          </a:p>
        </p:txBody>
      </p:sp>
      <p:pic>
        <p:nvPicPr>
          <p:cNvPr id="5" name="Picture 4" descr="18_04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524000"/>
            <a:ext cx="3822670" cy="3657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Changes in Internal Energy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17526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When energy is exchanged between the system and the surroundings, it is exchanged as either heat (</a:t>
            </a:r>
            <a:r>
              <a:rPr lang="en-US" sz="2800" i="1" dirty="0"/>
              <a:t>q</a:t>
            </a:r>
            <a:r>
              <a:rPr lang="en-US" sz="2800" dirty="0"/>
              <a:t>) or work (</a:t>
            </a:r>
            <a:r>
              <a:rPr lang="en-US" sz="2800" i="1" dirty="0"/>
              <a:t>w</a:t>
            </a:r>
            <a:r>
              <a:rPr lang="en-US" sz="2800" dirty="0"/>
              <a:t>).</a:t>
            </a:r>
          </a:p>
          <a:p>
            <a:pPr eaLnBrk="1" hangingPunct="1"/>
            <a:r>
              <a:rPr lang="en-US" sz="2800" dirty="0"/>
              <a:t>That is, </a:t>
            </a:r>
            <a:r>
              <a:rPr lang="en-US" sz="2800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 dirty="0"/>
              <a:t>E</a:t>
            </a:r>
            <a:r>
              <a:rPr lang="en-US" sz="2800" dirty="0"/>
              <a:t> = </a:t>
            </a:r>
            <a:r>
              <a:rPr lang="en-US" sz="2800" i="1" dirty="0"/>
              <a:t>q</a:t>
            </a:r>
            <a:r>
              <a:rPr lang="en-US" sz="2800" dirty="0"/>
              <a:t> + </a:t>
            </a:r>
            <a:r>
              <a:rPr lang="en-US" sz="2800" i="1" dirty="0"/>
              <a:t>w.</a:t>
            </a:r>
            <a:endParaRPr lang="en-US" sz="2800" dirty="0"/>
          </a:p>
        </p:txBody>
      </p:sp>
      <p:pic>
        <p:nvPicPr>
          <p:cNvPr id="6" name="Picture 5" descr="05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09600" y="1905000"/>
            <a:ext cx="4042474" cy="3581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585B664-8879-4EC6-9EFD-E69831010FD0}"/>
              </a:ext>
            </a:extLst>
          </p:cNvPr>
          <p:cNvSpPr/>
          <p:nvPr/>
        </p:nvSpPr>
        <p:spPr>
          <a:xfrm>
            <a:off x="1309074" y="5833369"/>
            <a:ext cx="71393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Exergonic process must be exothermic (right or wrong?)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Acid Rain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3497263"/>
            <a:ext cx="8763000" cy="2979737"/>
          </a:xfrm>
          <a:noFill/>
        </p:spPr>
        <p:txBody>
          <a:bodyPr/>
          <a:lstStyle/>
          <a:p>
            <a:pPr eaLnBrk="1" hangingPunct="1"/>
            <a:r>
              <a:rPr lang="en-US" sz="2400" dirty="0"/>
              <a:t>SO</a:t>
            </a:r>
            <a:r>
              <a:rPr lang="en-US" sz="2400" baseline="-25000" dirty="0"/>
              <a:t>2</a:t>
            </a:r>
            <a:r>
              <a:rPr lang="en-US" sz="2400" dirty="0"/>
              <a:t> is a by-product of the burning of coal or oil.</a:t>
            </a:r>
          </a:p>
          <a:p>
            <a:pPr eaLnBrk="1" hangingPunct="1"/>
            <a:r>
              <a:rPr lang="en-US" sz="2400" dirty="0"/>
              <a:t>It reacts with moisture in the air to form sulfuric acid.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It is primarily responsible for acid rain</a:t>
            </a:r>
            <a:r>
              <a:rPr lang="en-US" sz="2400" dirty="0"/>
              <a:t>. (Nitrogen oxides also contribute to acid rain.)</a:t>
            </a:r>
          </a:p>
          <a:p>
            <a:pPr eaLnBrk="1" hangingPunct="1"/>
            <a:r>
              <a:rPr lang="en-US" sz="2400" dirty="0"/>
              <a:t>High acidity in rainfall causes corrosion in building materials.</a:t>
            </a:r>
          </a:p>
        </p:txBody>
      </p:sp>
      <p:pic>
        <p:nvPicPr>
          <p:cNvPr id="6" name="Picture 5" descr="18_07_Figure.jpg"/>
          <p:cNvPicPr>
            <a:picLocks noChangeAspect="1"/>
          </p:cNvPicPr>
          <p:nvPr/>
        </p:nvPicPr>
        <p:blipFill>
          <a:blip r:embed="rId3"/>
          <a:srcRect b="3811"/>
          <a:stretch>
            <a:fillRect/>
          </a:stretch>
        </p:blipFill>
        <p:spPr>
          <a:xfrm>
            <a:off x="457200" y="990600"/>
            <a:ext cx="4038600" cy="2402967"/>
          </a:xfrm>
          <a:prstGeom prst="rect">
            <a:avLst/>
          </a:prstGeom>
        </p:spPr>
      </p:pic>
      <p:pic>
        <p:nvPicPr>
          <p:cNvPr id="7" name="Picture 6" descr="18_08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914400"/>
            <a:ext cx="3707494" cy="252374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E35725-971A-4E18-A138-D757F4D08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32"/>
          <a:stretch/>
        </p:blipFill>
        <p:spPr>
          <a:xfrm>
            <a:off x="2641197" y="5860676"/>
            <a:ext cx="3785406" cy="48691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/>
              <a:t>Chemical Methods to Prevent Emissions from Power Plants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" y="1371600"/>
            <a:ext cx="8763000" cy="2362200"/>
          </a:xfrm>
        </p:spPr>
        <p:txBody>
          <a:bodyPr/>
          <a:lstStyle/>
          <a:p>
            <a:pPr eaLnBrk="1" hangingPunct="1"/>
            <a:r>
              <a:rPr lang="en-US" sz="2800" dirty="0"/>
              <a:t>Powdered limestone (CaCO</a:t>
            </a:r>
            <a:r>
              <a:rPr lang="en-US" sz="2800" baseline="-25000" dirty="0"/>
              <a:t>3</a:t>
            </a:r>
            <a:r>
              <a:rPr lang="en-US" sz="2800" dirty="0"/>
              <a:t>) can be added to the furnace of a power plant. It is converted to </a:t>
            </a:r>
            <a:r>
              <a:rPr lang="en-US" sz="2800" dirty="0" err="1"/>
              <a:t>CaO</a:t>
            </a:r>
            <a:r>
              <a:rPr lang="en-US" sz="2800" dirty="0"/>
              <a:t>, which reacts with SO</a:t>
            </a:r>
            <a:r>
              <a:rPr lang="en-US" sz="2800" baseline="-25000" dirty="0"/>
              <a:t>2</a:t>
            </a:r>
            <a:r>
              <a:rPr lang="en-US" sz="2800" dirty="0"/>
              <a:t> to make CaSO</a:t>
            </a:r>
            <a:r>
              <a:rPr lang="en-US" sz="2800" baseline="-25000" dirty="0"/>
              <a:t>3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Gases can pass through a suspension of </a:t>
            </a:r>
            <a:r>
              <a:rPr lang="en-US" sz="2800" dirty="0" err="1"/>
              <a:t>CaO</a:t>
            </a:r>
            <a:r>
              <a:rPr lang="en-US" sz="2800" dirty="0"/>
              <a:t>, with the same result.</a:t>
            </a:r>
          </a:p>
        </p:txBody>
      </p:sp>
      <p:pic>
        <p:nvPicPr>
          <p:cNvPr id="5" name="Picture 4" descr="18_09_Figure.jpg"/>
          <p:cNvPicPr>
            <a:picLocks noChangeAspect="1"/>
          </p:cNvPicPr>
          <p:nvPr/>
        </p:nvPicPr>
        <p:blipFill>
          <a:blip r:embed="rId3"/>
          <a:srcRect b="4585"/>
          <a:stretch>
            <a:fillRect/>
          </a:stretch>
        </p:blipFill>
        <p:spPr>
          <a:xfrm>
            <a:off x="609600" y="3733800"/>
            <a:ext cx="6400800" cy="25214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3" y="38100"/>
            <a:ext cx="5286375" cy="1401763"/>
          </a:xfrm>
        </p:spPr>
        <p:txBody>
          <a:bodyPr/>
          <a:lstStyle/>
          <a:p>
            <a:pPr eaLnBrk="1" hangingPunct="1"/>
            <a:r>
              <a:rPr lang="en-US" dirty="0"/>
              <a:t>Nitrogen Oxides </a:t>
            </a:r>
            <a:br>
              <a:rPr lang="en-US" dirty="0"/>
            </a:br>
            <a:r>
              <a:rPr lang="en-US" dirty="0"/>
              <a:t>&amp; Smog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863" y="1439863"/>
            <a:ext cx="4757737" cy="4932362"/>
          </a:xfrm>
        </p:spPr>
        <p:txBody>
          <a:bodyPr/>
          <a:lstStyle/>
          <a:p>
            <a:pPr eaLnBrk="1" hangingPunct="1"/>
            <a:r>
              <a:rPr lang="en-US" sz="2800"/>
              <a:t>Smog, that brownish gas that hangs above large cities, is primarily nitrogen dioxide, NO</a:t>
            </a:r>
            <a:r>
              <a:rPr lang="en-US" sz="2800" baseline="-25000"/>
              <a:t>2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It forms from the oxidation of nitric oxide, NO, a component of car exhaust.</a:t>
            </a:r>
          </a:p>
          <a:p>
            <a:pPr eaLnBrk="1" hangingPunct="1"/>
            <a:r>
              <a:rPr lang="en-US" sz="2800"/>
              <a:t>These nitrogen oxides are just some components of photochemical smog.</a:t>
            </a:r>
          </a:p>
        </p:txBody>
      </p:sp>
      <p:sp>
        <p:nvSpPr>
          <p:cNvPr id="16389" name="Rectangle 1"/>
          <p:cNvSpPr>
            <a:spLocks noChangeArrowheads="1"/>
          </p:cNvSpPr>
          <p:nvPr/>
        </p:nvSpPr>
        <p:spPr bwMode="auto">
          <a:xfrm>
            <a:off x="4724400" y="2743200"/>
            <a:ext cx="41148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800" dirty="0"/>
              <a:t>Ozone, carbon </a:t>
            </a:r>
            <a:br>
              <a:rPr lang="en-US" sz="2800" dirty="0"/>
            </a:br>
            <a:r>
              <a:rPr lang="en-US" sz="2800" dirty="0"/>
              <a:t>monoxide, and hydrocarbons also contribute to air </a:t>
            </a:r>
            <a:br>
              <a:rPr lang="en-US" sz="2800" dirty="0"/>
            </a:br>
            <a:r>
              <a:rPr lang="en-US" sz="2800" dirty="0"/>
              <a:t>pollution that causes severe respiratory problems in many people.</a:t>
            </a:r>
          </a:p>
        </p:txBody>
      </p:sp>
      <p:pic>
        <p:nvPicPr>
          <p:cNvPr id="6" name="Picture 5" descr="18_10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600"/>
            <a:ext cx="3434772" cy="2590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reen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7772400" cy="6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67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Greenhouse Effect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175" y="4419600"/>
            <a:ext cx="8686800" cy="1828800"/>
          </a:xfrm>
        </p:spPr>
        <p:txBody>
          <a:bodyPr/>
          <a:lstStyle/>
          <a:p>
            <a:pPr marL="0" indent="4763" eaLnBrk="1" hangingPunct="1">
              <a:buFontTx/>
              <a:buNone/>
            </a:pPr>
            <a:r>
              <a:rPr lang="en-US" sz="2800"/>
              <a:t>Carbon dioxide and water vapor absorb some radiation from the surface; the ozone layer prevents some radiation from entering; the overall balance keeps the Earth’s surface temperature consistent.</a:t>
            </a:r>
          </a:p>
        </p:txBody>
      </p:sp>
      <p:pic>
        <p:nvPicPr>
          <p:cNvPr id="6" name="Picture 5" descr="18_12_Figure.jpg"/>
          <p:cNvPicPr>
            <a:picLocks noChangeAspect="1"/>
          </p:cNvPicPr>
          <p:nvPr/>
        </p:nvPicPr>
        <p:blipFill>
          <a:blip r:embed="rId3"/>
          <a:srcRect b="2405"/>
          <a:stretch>
            <a:fillRect/>
          </a:stretch>
        </p:blipFill>
        <p:spPr>
          <a:xfrm>
            <a:off x="304800" y="1447800"/>
            <a:ext cx="4043763" cy="2813304"/>
          </a:xfrm>
          <a:prstGeom prst="rect">
            <a:avLst/>
          </a:prstGeom>
        </p:spPr>
      </p:pic>
      <p:pic>
        <p:nvPicPr>
          <p:cNvPr id="7" name="Picture 6" descr="18_13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800600" y="1275646"/>
            <a:ext cx="4038600" cy="314395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/>
              <a:t>The Effect of Increasing Amounts of Carbon Dioxide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4884738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Water is the major absorber of radiation; its levels vary by location and time of year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CO</a:t>
            </a:r>
            <a:r>
              <a:rPr lang="en-US" sz="2800" baseline="-25000"/>
              <a:t>2</a:t>
            </a:r>
            <a:r>
              <a:rPr lang="en-US" sz="2800"/>
              <a:t> levels from human use of fossil fuels (primarily coal and oil) have increased dramatically over the last century.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This is likely causing an unnatural increase in atmospheric temperatures.</a:t>
            </a:r>
          </a:p>
        </p:txBody>
      </p:sp>
      <p:pic>
        <p:nvPicPr>
          <p:cNvPr id="5" name="Picture 4" descr="18_13_Figure.jpg"/>
          <p:cNvPicPr>
            <a:picLocks noChangeAspect="1"/>
          </p:cNvPicPr>
          <p:nvPr/>
        </p:nvPicPr>
        <p:blipFill>
          <a:blip r:embed="rId3"/>
          <a:srcRect b="2315"/>
          <a:stretch>
            <a:fillRect/>
          </a:stretch>
        </p:blipFill>
        <p:spPr>
          <a:xfrm>
            <a:off x="4937312" y="2133600"/>
            <a:ext cx="4003714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Global Warming</a:t>
            </a:r>
          </a:p>
        </p:txBody>
      </p:sp>
      <p:pic>
        <p:nvPicPr>
          <p:cNvPr id="77827" name="Picture 3" descr="Global war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568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Global Water Cycle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5257800"/>
            <a:ext cx="7772400" cy="914400"/>
          </a:xfrm>
        </p:spPr>
        <p:txBody>
          <a:bodyPr/>
          <a:lstStyle/>
          <a:p>
            <a:pPr marL="0" indent="4763" eaLnBrk="1" hangingPunct="1">
              <a:lnSpc>
                <a:spcPct val="90000"/>
              </a:lnSpc>
              <a:buFontTx/>
              <a:buNone/>
            </a:pPr>
            <a:r>
              <a:rPr lang="en-US" sz="2800"/>
              <a:t>Most of the processes depicted here depend on the phase changes of water.</a:t>
            </a:r>
          </a:p>
        </p:txBody>
      </p:sp>
      <p:pic>
        <p:nvPicPr>
          <p:cNvPr id="5" name="Picture 4" descr="18_15_Figure.jpg"/>
          <p:cNvPicPr>
            <a:picLocks noChangeAspect="1"/>
          </p:cNvPicPr>
          <p:nvPr/>
        </p:nvPicPr>
        <p:blipFill>
          <a:blip r:embed="rId2"/>
          <a:srcRect b="2405"/>
          <a:stretch>
            <a:fillRect/>
          </a:stretch>
        </p:blipFill>
        <p:spPr>
          <a:xfrm>
            <a:off x="1600200" y="1219199"/>
            <a:ext cx="5562600" cy="386998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The World Ocean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993775"/>
            <a:ext cx="4799013" cy="4940300"/>
          </a:xfrm>
        </p:spPr>
        <p:txBody>
          <a:bodyPr/>
          <a:lstStyle/>
          <a:p>
            <a:pPr eaLnBrk="1" hangingPunct="1"/>
            <a:r>
              <a:rPr lang="en-US" sz="2800" dirty="0"/>
              <a:t>97.2% of all water on Earth is in the ocean.</a:t>
            </a:r>
          </a:p>
          <a:p>
            <a:pPr eaLnBrk="1" hangingPunct="1"/>
            <a:r>
              <a:rPr lang="en-US" sz="2800" dirty="0"/>
              <a:t>The vast ocean contains many important compounds and minerals.</a:t>
            </a:r>
          </a:p>
          <a:p>
            <a:pPr eaLnBrk="1" hangingPunct="1"/>
            <a:r>
              <a:rPr lang="en-US" sz="2800" dirty="0"/>
              <a:t>However, the ocean is only a commercial source of sodium chloride, bromine (from bromide salts), and magnesium (from its salts).</a:t>
            </a:r>
          </a:p>
        </p:txBody>
      </p:sp>
      <p:sp>
        <p:nvSpPr>
          <p:cNvPr id="20485" name="TextBox 1"/>
          <p:cNvSpPr txBox="1">
            <a:spLocks noChangeArrowheads="1"/>
          </p:cNvSpPr>
          <p:nvPr/>
        </p:nvSpPr>
        <p:spPr bwMode="auto">
          <a:xfrm>
            <a:off x="4789488" y="4114800"/>
            <a:ext cx="4267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•"/>
            </a:pPr>
            <a:r>
              <a:rPr lang="en-US" sz="2800"/>
              <a:t>Absorption of CO</a:t>
            </a:r>
            <a:r>
              <a:rPr lang="en-US" sz="2800" baseline="-25000"/>
              <a:t>2</a:t>
            </a:r>
            <a:r>
              <a:rPr lang="en-US" sz="2800"/>
              <a:t> in oceans plays a major role in the global climate.</a:t>
            </a:r>
          </a:p>
        </p:txBody>
      </p:sp>
      <p:pic>
        <p:nvPicPr>
          <p:cNvPr id="6" name="Picture 5" descr="18_05_Table.jpg"/>
          <p:cNvPicPr>
            <a:picLocks noChangeAspect="1"/>
          </p:cNvPicPr>
          <p:nvPr/>
        </p:nvPicPr>
        <p:blipFill>
          <a:blip r:embed="rId3"/>
          <a:srcRect b="2564"/>
          <a:stretch>
            <a:fillRect/>
          </a:stretch>
        </p:blipFill>
        <p:spPr>
          <a:xfrm>
            <a:off x="4876800" y="1066800"/>
            <a:ext cx="4042611" cy="2743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>
          <a:xfrm>
            <a:off x="33338" y="-3175"/>
            <a:ext cx="9144000" cy="1143000"/>
          </a:xfrm>
        </p:spPr>
        <p:txBody>
          <a:bodyPr/>
          <a:lstStyle/>
          <a:p>
            <a:r>
              <a:rPr lang="en-US"/>
              <a:t>Fresh Water</a:t>
            </a: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8382000" cy="5105400"/>
          </a:xfrm>
        </p:spPr>
        <p:txBody>
          <a:bodyPr/>
          <a:lstStyle/>
          <a:p>
            <a:r>
              <a:rPr lang="en-US" sz="2800"/>
              <a:t>All fresh water is only about 0.6% of water on the planet.</a:t>
            </a:r>
          </a:p>
          <a:p>
            <a:r>
              <a:rPr lang="en-US" sz="2800"/>
              <a:t>U.S. use of fresh water:</a:t>
            </a:r>
          </a:p>
          <a:p>
            <a:pPr>
              <a:buFont typeface="Wingdings" charset="2"/>
              <a:buChar char="Ø"/>
            </a:pPr>
            <a:r>
              <a:rPr lang="en-US" sz="2400"/>
              <a:t>Agriculture (41%)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Hydroelectric power (39%)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Industry (6%)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Household needs (6%)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Drinking water (1%)</a:t>
            </a:r>
          </a:p>
          <a:p>
            <a:r>
              <a:rPr lang="en-US" sz="2800"/>
              <a:t>Use of water adds dissolved materials, including human wastes; it will become increasingly expensive to guarantee our water supply.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477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Spontaneous Processes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63" y="914400"/>
            <a:ext cx="5202237" cy="5334000"/>
          </a:xfrm>
        </p:spPr>
        <p:txBody>
          <a:bodyPr/>
          <a:lstStyle/>
          <a:p>
            <a:pPr eaLnBrk="1" hangingPunct="1"/>
            <a:r>
              <a:rPr lang="en-US" sz="2800" b="1" dirty="0"/>
              <a:t>Spontaneous processes</a:t>
            </a:r>
            <a:r>
              <a:rPr lang="en-US" sz="2800" dirty="0"/>
              <a:t> proceed without any outside assistance.</a:t>
            </a:r>
          </a:p>
          <a:p>
            <a:pPr eaLnBrk="1" hangingPunct="1"/>
            <a:r>
              <a:rPr lang="en-US" sz="2800" dirty="0"/>
              <a:t>The gas in vessel A will spontaneously effuse into vessel B, but it will </a:t>
            </a:r>
            <a:r>
              <a:rPr lang="en-US" sz="2800" i="1" dirty="0"/>
              <a:t>not</a:t>
            </a:r>
            <a:r>
              <a:rPr lang="en-US" sz="2800" dirty="0"/>
              <a:t> spontaneously return to vessel A.</a:t>
            </a:r>
          </a:p>
          <a:p>
            <a:pPr marL="342900" lvl="1" indent="-342900" eaLnBrk="1" hangingPunct="1">
              <a:buFontTx/>
              <a:buChar char="•"/>
            </a:pPr>
            <a:r>
              <a:rPr lang="en-US" dirty="0"/>
              <a:t>Processes that are spontaneous in one direction are </a:t>
            </a:r>
            <a:r>
              <a:rPr lang="en-US" dirty="0" err="1"/>
              <a:t>nonspontaneous</a:t>
            </a:r>
            <a:r>
              <a:rPr lang="en-US" dirty="0"/>
              <a:t> in the reverse direction.</a:t>
            </a:r>
          </a:p>
        </p:txBody>
      </p:sp>
      <p:pic>
        <p:nvPicPr>
          <p:cNvPr id="6" name="Picture 5" descr="19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105400" y="1455493"/>
            <a:ext cx="1752600" cy="4488107"/>
          </a:xfrm>
          <a:prstGeom prst="rect">
            <a:avLst/>
          </a:prstGeom>
        </p:spPr>
      </p:pic>
      <p:pic>
        <p:nvPicPr>
          <p:cNvPr id="7" name="Picture 6" descr="19_01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6847416" y="838200"/>
            <a:ext cx="2105220" cy="472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dirty="0"/>
              <a:t>Groundwater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029200"/>
          </a:xfrm>
        </p:spPr>
        <p:txBody>
          <a:bodyPr/>
          <a:lstStyle/>
          <a:p>
            <a:r>
              <a:rPr lang="en-US" sz="2800" dirty="0"/>
              <a:t>Groundwater is fresh water under the soil </a:t>
            </a:r>
            <a:br>
              <a:rPr lang="en-US" sz="2800" dirty="0"/>
            </a:br>
            <a:r>
              <a:rPr lang="en-US" sz="2800" dirty="0"/>
              <a:t>in aquifers. </a:t>
            </a:r>
          </a:p>
          <a:p>
            <a:r>
              <a:rPr lang="en-US" sz="2800" dirty="0"/>
              <a:t>Approximately 20% of the world’s fresh water </a:t>
            </a:r>
            <a:br>
              <a:rPr lang="en-US" sz="2800" dirty="0"/>
            </a:br>
            <a:r>
              <a:rPr lang="en-US" sz="2800" dirty="0"/>
              <a:t>is groundwater. </a:t>
            </a:r>
          </a:p>
          <a:p>
            <a:r>
              <a:rPr lang="en-US" sz="2800" dirty="0"/>
              <a:t>When used, these sources of water are</a:t>
            </a:r>
            <a:r>
              <a:rPr lang="en-US" sz="2800" dirty="0">
                <a:solidFill>
                  <a:srgbClr val="FF0000"/>
                </a:solidFill>
              </a:rPr>
              <a:t> not readily regenerated</a:t>
            </a:r>
            <a:r>
              <a:rPr lang="en-US" sz="2800" dirty="0"/>
              <a:t>. It takes a long time for water to penetrate the rock layers which create an aquifer.</a:t>
            </a:r>
          </a:p>
          <a:p>
            <a:r>
              <a:rPr lang="en-US" sz="2800" dirty="0"/>
              <a:t>Not all groundwater is potable. Due to the ions in rock formations, some will contain poisons, like arsenic, in high levels.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Water contains excessive amount of Ca</a:t>
            </a:r>
            <a:r>
              <a:rPr lang="en-US" altLang="zh-CN" sz="2800" baseline="30000" dirty="0">
                <a:solidFill>
                  <a:srgbClr val="FF0000"/>
                </a:solidFill>
              </a:rPr>
              <a:t>2+ </a:t>
            </a:r>
            <a:r>
              <a:rPr lang="en-US" altLang="zh-CN" sz="2800" dirty="0">
                <a:solidFill>
                  <a:srgbClr val="FF0000"/>
                </a:solidFill>
              </a:rPr>
              <a:t>and Mg</a:t>
            </a:r>
            <a:r>
              <a:rPr lang="en-US" altLang="zh-CN" sz="2800" baseline="30000" dirty="0">
                <a:solidFill>
                  <a:srgbClr val="FF0000"/>
                </a:solidFill>
              </a:rPr>
              <a:t>2+ </a:t>
            </a:r>
            <a:r>
              <a:rPr lang="en-US" altLang="zh-CN" sz="2800" dirty="0">
                <a:solidFill>
                  <a:srgbClr val="FF0000"/>
                </a:solidFill>
              </a:rPr>
              <a:t>is called hard water</a:t>
            </a:r>
            <a:r>
              <a:rPr lang="en-US" altLang="zh-CN" sz="2800" dirty="0"/>
              <a:t>. 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239000" cy="1447800"/>
          </a:xfrm>
        </p:spPr>
        <p:txBody>
          <a:bodyPr/>
          <a:lstStyle/>
          <a:p>
            <a:r>
              <a:rPr lang="en-US"/>
              <a:t>Dissolved Oxygen and Water Quality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4800600"/>
          </a:xfrm>
        </p:spPr>
        <p:txBody>
          <a:bodyPr/>
          <a:lstStyle/>
          <a:p>
            <a:r>
              <a:rPr lang="en-US" sz="2800" dirty="0"/>
              <a:t>The amount of O</a:t>
            </a:r>
            <a:r>
              <a:rPr lang="en-US" sz="2800" baseline="-25000" dirty="0"/>
              <a:t>2</a:t>
            </a:r>
            <a:r>
              <a:rPr lang="en-US" sz="2800" dirty="0"/>
              <a:t> in water is an important indicator </a:t>
            </a:r>
            <a:br>
              <a:rPr lang="en-US" sz="2800" dirty="0"/>
            </a:br>
            <a:r>
              <a:rPr lang="en-US" sz="2800" dirty="0"/>
              <a:t>of water quality.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When aerobic bacteria act on biodegradable matter, they use oxygen.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Excessive amounts of biodegradable matter can result in inability of normal animal life to exist in </a:t>
            </a:r>
            <a:br>
              <a:rPr lang="en-US" sz="2800" dirty="0"/>
            </a:br>
            <a:r>
              <a:rPr lang="en-US" sz="2800" dirty="0"/>
              <a:t>the water.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It can also lead to anaerobic oxidation conditions, which give off bad odors.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Excessive plant nutrients can lead to </a:t>
            </a:r>
            <a:r>
              <a:rPr lang="en-US" sz="2800" dirty="0" err="1"/>
              <a:t>eutrophication</a:t>
            </a:r>
            <a:r>
              <a:rPr lang="en-US" sz="2800" dirty="0"/>
              <a:t>, or excessive dead plant matter in water.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Water Purification—Desalination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67818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Seawater has too high a concentration of </a:t>
            </a:r>
            <a:r>
              <a:rPr lang="en-US" sz="2800" dirty="0" err="1"/>
              <a:t>NaCl</a:t>
            </a:r>
            <a:r>
              <a:rPr lang="en-US" sz="2800" dirty="0"/>
              <a:t> for human consumption.</a:t>
            </a:r>
          </a:p>
          <a:p>
            <a:pPr eaLnBrk="1" hangingPunct="1">
              <a:spcBef>
                <a:spcPts val="300"/>
              </a:spcBef>
            </a:pPr>
            <a:r>
              <a:rPr lang="en-US" sz="2800" dirty="0"/>
              <a:t>It can be desalinated through </a:t>
            </a:r>
            <a:r>
              <a:rPr lang="en-US" sz="2800" b="1" dirty="0"/>
              <a:t>reverse osmosis</a:t>
            </a:r>
            <a:r>
              <a:rPr lang="en-US" sz="2800" dirty="0"/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sz="2800" dirty="0"/>
              <a:t>Water naturally flows through a </a:t>
            </a:r>
            <a:r>
              <a:rPr lang="en-US" sz="2800" dirty="0" err="1"/>
              <a:t>semipermeable</a:t>
            </a:r>
            <a:r>
              <a:rPr lang="en-US" sz="2800" dirty="0"/>
              <a:t> membrane from regions of low salt concentration to regions of high salt concentration.</a:t>
            </a:r>
          </a:p>
          <a:p>
            <a:pPr eaLnBrk="1" hangingPunct="1">
              <a:spcBef>
                <a:spcPts val="300"/>
              </a:spcBef>
            </a:pPr>
            <a:r>
              <a:rPr lang="en-US" sz="2800" dirty="0"/>
              <a:t>If pressure is applied, the water can be forced through a membrane in the opposite direction, concentrating the pure water.</a:t>
            </a:r>
          </a:p>
          <a:p>
            <a:pPr eaLnBrk="1" hangingPunct="1"/>
            <a:endParaRPr lang="en-US" sz="2800" dirty="0"/>
          </a:p>
        </p:txBody>
      </p:sp>
      <p:pic>
        <p:nvPicPr>
          <p:cNvPr id="5" name="Picture 4" descr="18_1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7010400" y="1219200"/>
            <a:ext cx="1804003" cy="44675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 dirty="0"/>
              <a:t>Water Purification—</a:t>
            </a:r>
            <a:br>
              <a:rPr lang="en-US" dirty="0"/>
            </a:br>
            <a:r>
              <a:rPr lang="en-US" dirty="0"/>
              <a:t>Municipal Water Treatment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8686800" cy="5105400"/>
          </a:xfrm>
        </p:spPr>
        <p:txBody>
          <a:bodyPr/>
          <a:lstStyle/>
          <a:p>
            <a:pPr eaLnBrk="1" hangingPunct="1"/>
            <a:r>
              <a:rPr lang="en-US" sz="2800" dirty="0"/>
              <a:t>Steps to purifying water for a municipal supply: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 err="1"/>
              <a:t>CaO</a:t>
            </a:r>
            <a:r>
              <a:rPr lang="en-US" sz="2800" dirty="0"/>
              <a:t> and Al</a:t>
            </a:r>
            <a:r>
              <a:rPr lang="en-US" sz="2800" baseline="-25000" dirty="0"/>
              <a:t>2</a:t>
            </a:r>
            <a:r>
              <a:rPr lang="en-US" sz="2800" dirty="0"/>
              <a:t>(SO</a:t>
            </a:r>
            <a:r>
              <a:rPr lang="en-US" sz="2800" baseline="-25000" dirty="0"/>
              <a:t>4</a:t>
            </a:r>
            <a:r>
              <a:rPr lang="en-US" sz="2800" dirty="0"/>
              <a:t>)</a:t>
            </a:r>
            <a:r>
              <a:rPr lang="en-US" sz="2800" baseline="-25000" dirty="0"/>
              <a:t>3</a:t>
            </a:r>
            <a:r>
              <a:rPr lang="en-US" sz="2800" dirty="0"/>
              <a:t> are added for the removal of very small particles.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Water is aerated to increase amount of dissolved oxygen and for oxidation of organic impurities.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Ozone or chlorine is used to disinfect the water.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5" name="Picture 4" descr="18_20_Figure.jpg"/>
          <p:cNvPicPr>
            <a:picLocks noChangeAspect="1"/>
          </p:cNvPicPr>
          <p:nvPr/>
        </p:nvPicPr>
        <p:blipFill>
          <a:blip r:embed="rId3"/>
          <a:srcRect b="4509"/>
          <a:stretch>
            <a:fillRect/>
          </a:stretch>
        </p:blipFill>
        <p:spPr>
          <a:xfrm>
            <a:off x="1908094" y="4267200"/>
            <a:ext cx="5595491" cy="24120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Water Purification—LifeStraw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4572000" cy="5029200"/>
          </a:xfrm>
        </p:spPr>
        <p:txBody>
          <a:bodyPr/>
          <a:lstStyle/>
          <a:p>
            <a:pPr eaLnBrk="1" hangingPunct="1"/>
            <a:r>
              <a:rPr lang="en-US" sz="2800" dirty="0"/>
              <a:t>As one sucks water through the straw, filters remove most of the sediment and bacteria.</a:t>
            </a:r>
          </a:p>
          <a:p>
            <a:pPr eaLnBrk="1" hangingPunct="1"/>
            <a:r>
              <a:rPr lang="en-US" sz="2800" dirty="0"/>
              <a:t>Iodine-impregnated beads then kill viruses and bacteria.</a:t>
            </a:r>
          </a:p>
          <a:p>
            <a:pPr eaLnBrk="1" hangingPunct="1"/>
            <a:r>
              <a:rPr lang="en-US" sz="2800" dirty="0"/>
              <a:t>Charcoal removes the iodine smell and most remaining parasites.</a:t>
            </a:r>
          </a:p>
        </p:txBody>
      </p:sp>
      <p:pic>
        <p:nvPicPr>
          <p:cNvPr id="5" name="Picture 4" descr="18_2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257800" y="1219199"/>
            <a:ext cx="2127482" cy="539560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083EC-9362-4437-BAD8-5F89D45F1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4400"/>
            <a:ext cx="657685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789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5C7D4-869C-43B2-B6DE-25F1F999BB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0010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58982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E964F2-816F-4A76-804B-5769DA1ACB50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0" y="1447800"/>
            <a:ext cx="6710172" cy="3276600"/>
            <a:chOff x="1562100" y="879475"/>
            <a:chExt cx="9067800" cy="44278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20115A-2729-44CD-93B0-45B75F2EC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36"/>
            <a:stretch>
              <a:fillRect/>
            </a:stretch>
          </p:blipFill>
          <p:spPr bwMode="auto">
            <a:xfrm>
              <a:off x="1562100" y="879475"/>
              <a:ext cx="9067800" cy="4227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本框 16">
              <a:extLst>
                <a:ext uri="{FF2B5EF4-FFF2-40B4-BE49-F238E27FC236}">
                  <a16:creationId xmlns:a16="http://schemas.microsoft.com/office/drawing/2014/main" id="{1A284136-6236-4B14-B5FD-D2047ACFE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840367" y="3950324"/>
              <a:ext cx="2173289" cy="540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2TPE-2NDTA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-doped NPs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B7A4FDC-A4D5-4C1A-8A2D-EC2BFCE1234F}"/>
              </a:ext>
            </a:extLst>
          </p:cNvPr>
          <p:cNvSpPr/>
          <p:nvPr/>
        </p:nvSpPr>
        <p:spPr>
          <a:xfrm>
            <a:off x="3239744" y="5369511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kern="1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Nat. </a:t>
            </a:r>
            <a:r>
              <a:rPr lang="en-US" i="1" kern="100" dirty="0" err="1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Commun</a:t>
            </a:r>
            <a:r>
              <a:rPr lang="en-US" kern="1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. </a:t>
            </a:r>
            <a:r>
              <a:rPr lang="en-US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仿宋" panose="02010609060101010101" pitchFamily="49" charset="-122"/>
              </a:rPr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46391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Green Chemistry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077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Earth can largely be considered a closed system, which can exchange energy with the  rest of the universe, but energy keeps inside </a:t>
            </a:r>
            <a:br>
              <a:rPr lang="en-US" sz="2800"/>
            </a:br>
            <a:r>
              <a:rPr lang="en-US" sz="2800"/>
              <a:t>its mass.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For humanity to thrive, we need to keep our processes in balance with Earth’s natural processes.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This is the basis for Green Chemistry.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/>
              <a:t>Green Chemistry</a:t>
            </a:r>
            <a:r>
              <a:rPr lang="en-US" sz="2800"/>
              <a:t> is an initiative that promotes the design and application of chemical products and processes that are compatible with human health and that preserve the environment.</a:t>
            </a:r>
            <a:endParaRPr lang="en-US" sz="2800" b="1"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077200" cy="51054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/>
              <a:t>Prevention: It is better to prevent waste than to clean it up after it has been created. 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Atom Economy: Methods to make chemical compounds should be designed to maximize the incorporation of all starting atoms into the final product.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Less Hazardous Chemical Syntheses: Wherever practical, synthetic methods should be designed to use and generate substances that possess little or no toxicity to human health and the environment.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Entropy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419600"/>
          </a:xfrm>
        </p:spPr>
        <p:txBody>
          <a:bodyPr/>
          <a:lstStyle/>
          <a:p>
            <a:pPr eaLnBrk="1" hangingPunct="1"/>
            <a:r>
              <a:rPr lang="en-US" b="1" dirty="0"/>
              <a:t>Entropy</a:t>
            </a:r>
            <a:r>
              <a:rPr lang="en-US" dirty="0"/>
              <a:t> can be thought of as a measure of the randomness of a system.</a:t>
            </a:r>
          </a:p>
          <a:p>
            <a:pPr eaLnBrk="1" hangingPunct="1"/>
            <a:r>
              <a:rPr lang="en-US" dirty="0"/>
              <a:t>It is a state function: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</a:p>
          <a:p>
            <a:pPr eaLnBrk="1" hangingPunct="1">
              <a:spcBef>
                <a:spcPts val="1400"/>
              </a:spcBef>
            </a:pPr>
            <a:r>
              <a:rPr lang="en-US" dirty="0"/>
              <a:t>It can be found by heat transfer from surroundings at a given temperature: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25800"/>
            <a:ext cx="296037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489960" cy="6248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7200" cy="54102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Design of Safer Chemicals: Chemical products should be designed to minimize toxicity and yet maintain their desired function.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Safer Solvents and Auxiliaries: The use of auxiliary substances should be eliminated wherever possible and, if used, should be as nontoxic as possible.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Design for Energy Efficiency: Energy requirements should be recognized for their environmental and economic impacts and should be minimized (e.g., carry out reactions at room temperature and pressure).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458200" cy="5334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Use of Renewable </a:t>
            </a:r>
            <a:r>
              <a:rPr lang="en-US" sz="2800" dirty="0" err="1"/>
              <a:t>Feedstocks</a:t>
            </a:r>
            <a:r>
              <a:rPr lang="en-US" sz="2800" dirty="0"/>
              <a:t>: A raw material should be renewable whenever technically and economically practical.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Reduction of Derivatives: Unnecessary </a:t>
            </a:r>
            <a:r>
              <a:rPr lang="en-US" sz="2800" dirty="0" err="1"/>
              <a:t>derivatization</a:t>
            </a:r>
            <a:r>
              <a:rPr lang="en-US" sz="2800" dirty="0"/>
              <a:t> should be minimized or avoided </a:t>
            </a:r>
            <a:br>
              <a:rPr lang="en-US" sz="2800" dirty="0"/>
            </a:br>
            <a:r>
              <a:rPr lang="en-US" sz="2800" dirty="0"/>
              <a:t>if possible to save reagents and waste.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Catalysis: Catalytic reagents improve yields within a given time and with less energy and are, therefore, preferred.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11113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458200" cy="4953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Design for Degradation: Chemical products should be designed so that at the end of their function they break down into innocuous products and do not persist in the environment.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Real-Time Analysis for Pollution Prevention: Analytical methods should be developed to allow for real-time monitoring and control prior </a:t>
            </a:r>
            <a:br>
              <a:rPr lang="en-US" sz="2800"/>
            </a:br>
            <a:r>
              <a:rPr lang="en-US" sz="2800"/>
              <a:t>to the formation of hazardous substances.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Inherently Safer Chemistry for Accident Prevention: Reagents and solvents used in </a:t>
            </a:r>
            <a:br>
              <a:rPr lang="en-US" sz="2800"/>
            </a:br>
            <a:r>
              <a:rPr lang="en-US" sz="2800"/>
              <a:t>a chemical process should be chosen to minimize the potential for chemical accidents.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-17463" y="0"/>
            <a:ext cx="9144001" cy="1143000"/>
          </a:xfrm>
        </p:spPr>
        <p:txBody>
          <a:bodyPr/>
          <a:lstStyle/>
          <a:p>
            <a:r>
              <a:rPr lang="en-US"/>
              <a:t>Examples of Green Chemistry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181600"/>
          </a:xfrm>
        </p:spPr>
        <p:txBody>
          <a:bodyPr/>
          <a:lstStyle/>
          <a:p>
            <a:r>
              <a:rPr lang="en-US" dirty="0"/>
              <a:t>Preparation of styrene using toluene and methanol</a:t>
            </a:r>
          </a:p>
          <a:p>
            <a:pPr>
              <a:buFontTx/>
              <a:buNone/>
            </a:pPr>
            <a:endParaRPr lang="en-US"/>
          </a:p>
          <a:p>
            <a:pPr>
              <a:spcBef>
                <a:spcPts val="2400"/>
              </a:spcBef>
            </a:pPr>
            <a:r>
              <a:rPr lang="en-US"/>
              <a:t>Replacing chlorofluorocarbon solvents with liquid or supercritical CO</a:t>
            </a:r>
            <a:r>
              <a:rPr lang="en-US" baseline="-25000"/>
              <a:t>2</a:t>
            </a:r>
            <a:endParaRPr lang="en-US"/>
          </a:p>
          <a:p>
            <a:r>
              <a:rPr lang="en-US"/>
              <a:t>Hydroquinone </a:t>
            </a:r>
            <a:r>
              <a:rPr lang="en-US" dirty="0"/>
              <a:t>production by a new method that </a:t>
            </a:r>
            <a:r>
              <a:rPr lang="en-US"/>
              <a:t>recycles by-products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23" y="5215288"/>
            <a:ext cx="3962677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1996440"/>
            <a:ext cx="4076700" cy="8991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Green Chemistry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Catalytic chemical process –metathesis</a:t>
            </a:r>
          </a:p>
          <a:p>
            <a:r>
              <a:rPr lang="en-US" dirty="0"/>
              <a:t>(2005 Nobel Prize) for less energy, less greenhouse gas emission</a:t>
            </a:r>
          </a:p>
          <a:p>
            <a:r>
              <a:rPr lang="en-US" dirty="0"/>
              <a:t>Computer chips manufacturing – uses supercritical CO2 fluid</a:t>
            </a:r>
          </a:p>
          <a:p>
            <a:r>
              <a:rPr lang="en-US" dirty="0"/>
              <a:t>Medicines with less side effects</a:t>
            </a:r>
          </a:p>
          <a:p>
            <a:r>
              <a:rPr lang="en-US" dirty="0"/>
              <a:t>Biodegradable plastics – “</a:t>
            </a:r>
            <a:r>
              <a:rPr lang="en-US" dirty="0" err="1"/>
              <a:t>Ecoflex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733388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Paint – a mixture of soya oil and sugar to replace fossil-fuel-derived paint</a:t>
            </a:r>
          </a:p>
          <a:p>
            <a:r>
              <a:rPr lang="en-US" dirty="0"/>
              <a:t>Water-based acrylic paints with low VOC – made from recycled soda bottle plastic (PET), acrylics and </a:t>
            </a:r>
            <a:r>
              <a:rPr lang="en-US" dirty="0" err="1"/>
              <a:t>soyabean</a:t>
            </a:r>
            <a:r>
              <a:rPr lang="en-US"/>
              <a:t> oil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722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Entropy and Physical States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90600"/>
            <a:ext cx="8534400" cy="2705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Entropy increases with the freedom of motion of molecules.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g</a:t>
            </a:r>
            <a:r>
              <a:rPr lang="en-US" sz="2400" dirty="0"/>
              <a:t>) &gt; </a:t>
            </a: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l</a:t>
            </a:r>
            <a:r>
              <a:rPr lang="en-US" sz="2400" dirty="0"/>
              <a:t>) &gt; </a:t>
            </a: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s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Entropy of a system increases for processes where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gases form from either solids or liquids.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liquids or solutions form from solids.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the number of gas molecules increases</a:t>
            </a:r>
            <a:br>
              <a:rPr lang="en-US" sz="2400" dirty="0"/>
            </a:br>
            <a:r>
              <a:rPr lang="en-US" sz="2400" dirty="0"/>
              <a:t> during a chemical reaction.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7" name="Picture 6" descr="19_09_Figure.jpg"/>
          <p:cNvPicPr>
            <a:picLocks noChangeAspect="1"/>
          </p:cNvPicPr>
          <p:nvPr/>
        </p:nvPicPr>
        <p:blipFill>
          <a:blip r:embed="rId3"/>
          <a:srcRect b="3997"/>
          <a:stretch>
            <a:fillRect/>
          </a:stretch>
        </p:blipFill>
        <p:spPr>
          <a:xfrm>
            <a:off x="152399" y="3886200"/>
            <a:ext cx="4230535" cy="2286000"/>
          </a:xfrm>
          <a:prstGeom prst="rect">
            <a:avLst/>
          </a:prstGeom>
        </p:spPr>
      </p:pic>
      <p:pic>
        <p:nvPicPr>
          <p:cNvPr id="8" name="Picture 7" descr="19_10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572000" y="4343400"/>
            <a:ext cx="1838357" cy="1828800"/>
          </a:xfrm>
          <a:prstGeom prst="rect">
            <a:avLst/>
          </a:prstGeom>
        </p:spPr>
      </p:pic>
      <p:pic>
        <p:nvPicPr>
          <p:cNvPr id="9" name="Picture 8" descr="19_11_Figure.jpg"/>
          <p:cNvPicPr>
            <a:picLocks noChangeAspect="1"/>
          </p:cNvPicPr>
          <p:nvPr/>
        </p:nvPicPr>
        <p:blipFill>
          <a:blip r:embed="rId5"/>
          <a:srcRect b="2546"/>
          <a:stretch>
            <a:fillRect/>
          </a:stretch>
        </p:blipFill>
        <p:spPr>
          <a:xfrm>
            <a:off x="6477000" y="3124200"/>
            <a:ext cx="2495161" cy="2438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eaLnBrk="1" hangingPunct="1"/>
            <a:r>
              <a:rPr lang="en-US"/>
              <a:t>Total Entropy and Spontaneity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4953000"/>
          </a:xfrm>
        </p:spPr>
        <p:txBody>
          <a:bodyPr/>
          <a:lstStyle/>
          <a:p>
            <a:pPr eaLnBrk="1" hangingPunct="1"/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 +  </a:t>
            </a:r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surroundings</a:t>
            </a:r>
            <a:endParaRPr lang="en-US" sz="2800">
              <a:latin typeface="Arial Unicode MS" charset="0"/>
              <a:ea typeface="Arial Unicode MS" charset="0"/>
              <a:cs typeface="Arial Unicode MS" charset="0"/>
            </a:endParaRP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Substitute for the entropy of the surroundings: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–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/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Multiply by −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+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endParaRPr lang="en-US">
              <a:latin typeface="Arial Unicode MS" charset="0"/>
              <a:ea typeface="Arial Unicode MS" charset="0"/>
              <a:cs typeface="Arial Unicode MS" charset="0"/>
            </a:endParaRP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Rearrange: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−  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Call 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 sz="28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="1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the 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Gibbs Free Energy (</a:t>
            </a:r>
            <a:r>
              <a:rPr lang="el-GR" sz="28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G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):</a:t>
            </a:r>
          </a:p>
          <a:p>
            <a:pPr lvl="1" eaLnBrk="1" hangingPunct="1">
              <a:buFont typeface="Arial" charset="0"/>
              <a:buChar char="•"/>
            </a:pP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G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 − 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endParaRPr lang="el-GR" sz="3200" b="1" i="1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Gibbs Free Energy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0" y="1524000"/>
            <a:ext cx="4246563" cy="4017963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</a:rPr>
              <a:t>D</a:t>
            </a:r>
            <a:r>
              <a:rPr lang="en-US" sz="2800" i="1"/>
              <a:t>G</a:t>
            </a:r>
            <a:r>
              <a:rPr lang="en-US" sz="2800"/>
              <a:t> is negative, the forward reaction is spontaneous.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</a:rPr>
              <a:t>D</a:t>
            </a:r>
            <a:r>
              <a:rPr lang="en-US" sz="2800" i="1"/>
              <a:t>G</a:t>
            </a:r>
            <a:r>
              <a:rPr lang="en-US" sz="2800"/>
              <a:t> is 0, the system is at equilibrium.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  <a:sym typeface="Symbol" charset="2"/>
              </a:rPr>
              <a:t></a:t>
            </a:r>
            <a:r>
              <a:rPr lang="en-US" sz="2800" i="1"/>
              <a:t>G</a:t>
            </a:r>
            <a:r>
              <a:rPr lang="en-US" sz="2800"/>
              <a:t> is positive, the reaction is spontaneous in the reverse direction.</a:t>
            </a:r>
          </a:p>
        </p:txBody>
      </p:sp>
      <p:pic>
        <p:nvPicPr>
          <p:cNvPr id="5" name="Picture 4" descr="19_1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04800" y="1981200"/>
            <a:ext cx="3733799" cy="30749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5C2CBA-23DE-46A8-BB65-D2555D98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3886200" cy="1816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D5598A-9A81-4B5A-8B0C-BD303144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839348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1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Atmosphere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143000"/>
            <a:ext cx="4492625" cy="4703763"/>
          </a:xfrm>
        </p:spPr>
        <p:txBody>
          <a:bodyPr/>
          <a:lstStyle/>
          <a:p>
            <a:pPr eaLnBrk="1" hangingPunct="1"/>
            <a:r>
              <a:rPr lang="en-US" sz="2400" dirty="0"/>
              <a:t>The atmosphere consists of the </a:t>
            </a:r>
            <a:r>
              <a:rPr lang="en-US" sz="2400" b="1" dirty="0"/>
              <a:t>troposphere</a:t>
            </a:r>
            <a:r>
              <a:rPr lang="en-US" sz="2400" dirty="0"/>
              <a:t>, </a:t>
            </a:r>
            <a:r>
              <a:rPr lang="en-US" sz="2400" b="1" dirty="0"/>
              <a:t>stratosphere</a:t>
            </a:r>
            <a:r>
              <a:rPr lang="en-US" sz="2400" dirty="0"/>
              <a:t> (combined 99.9 mass %), </a:t>
            </a:r>
            <a:r>
              <a:rPr lang="en-US" sz="2400" b="1" dirty="0"/>
              <a:t>mesosphere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thermosphere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/>
              <a:t>Temperature varies greatly with altitude. Within  the troposphere (where we live), as altitude increases, temperature decreases.</a:t>
            </a:r>
          </a:p>
          <a:p>
            <a:pPr eaLnBrk="1" hangingPunct="1"/>
            <a:r>
              <a:rPr lang="en-US" sz="2400" dirty="0"/>
              <a:t>Pressure decreases with altitude in the atmosphere.</a:t>
            </a:r>
          </a:p>
        </p:txBody>
      </p:sp>
      <p:pic>
        <p:nvPicPr>
          <p:cNvPr id="5" name="Picture 4" descr="18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447800"/>
            <a:ext cx="4267200" cy="408293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2188</Words>
  <Application>Microsoft Office PowerPoint</Application>
  <PresentationFormat>全屏显示(4:3)</PresentationFormat>
  <Paragraphs>212</Paragraphs>
  <Slides>45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 Unicode MS</vt:lpstr>
      <vt:lpstr>ＭＳ Ｐゴシック</vt:lpstr>
      <vt:lpstr>仿宋</vt:lpstr>
      <vt:lpstr>等线</vt:lpstr>
      <vt:lpstr>Arial</vt:lpstr>
      <vt:lpstr>Symbol</vt:lpstr>
      <vt:lpstr>Times New Roman</vt:lpstr>
      <vt:lpstr>Wingdings</vt:lpstr>
      <vt:lpstr>Blank Presentation</vt:lpstr>
      <vt:lpstr>1_Blank Presentation</vt:lpstr>
      <vt:lpstr>PowerPoint 演示文稿</vt:lpstr>
      <vt:lpstr>Changes in Internal Energy</vt:lpstr>
      <vt:lpstr>Spontaneous Processes</vt:lpstr>
      <vt:lpstr>Entropy</vt:lpstr>
      <vt:lpstr>Entropy and Physical States</vt:lpstr>
      <vt:lpstr>Total Entropy and Spontaneity</vt:lpstr>
      <vt:lpstr>Gibbs Free Energy</vt:lpstr>
      <vt:lpstr>PowerPoint 演示文稿</vt:lpstr>
      <vt:lpstr>Atmosphere</vt:lpstr>
      <vt:lpstr>Composition of the Atmosphere</vt:lpstr>
      <vt:lpstr>Chemistry of Nitrogen and Oxygen</vt:lpstr>
      <vt:lpstr>Photochemical Reactions in the Atmosphere</vt:lpstr>
      <vt:lpstr>Photodissociation</vt:lpstr>
      <vt:lpstr>Photoionization</vt:lpstr>
      <vt:lpstr>Ozone</vt:lpstr>
      <vt:lpstr>Ozone Depletion</vt:lpstr>
      <vt:lpstr>The Nobel Prize in Chemistry 1995</vt:lpstr>
      <vt:lpstr>Chlorofluorocarbons (CFCs)</vt:lpstr>
      <vt:lpstr>Pollutants in the “Average” City</vt:lpstr>
      <vt:lpstr>Acid Rain</vt:lpstr>
      <vt:lpstr>Chemical Methods to Prevent Emissions from Power Plants</vt:lpstr>
      <vt:lpstr>Nitrogen Oxides  &amp; Smog</vt:lpstr>
      <vt:lpstr>PowerPoint 演示文稿</vt:lpstr>
      <vt:lpstr>The Greenhouse Effect</vt:lpstr>
      <vt:lpstr>The Effect of Increasing Amounts of Carbon Dioxide</vt:lpstr>
      <vt:lpstr>Global Warming</vt:lpstr>
      <vt:lpstr>The Global Water Cycle</vt:lpstr>
      <vt:lpstr>The World Ocean</vt:lpstr>
      <vt:lpstr>Fresh Water</vt:lpstr>
      <vt:lpstr>Groundwater</vt:lpstr>
      <vt:lpstr>Dissolved Oxygen and Water Quality</vt:lpstr>
      <vt:lpstr>Water Purification—Desalination</vt:lpstr>
      <vt:lpstr>Water Purification— Municipal Water Treatment</vt:lpstr>
      <vt:lpstr>Water Purification—LifeStraw</vt:lpstr>
      <vt:lpstr>PowerPoint 演示文稿</vt:lpstr>
      <vt:lpstr>PowerPoint 演示文稿</vt:lpstr>
      <vt:lpstr>PowerPoint 演示文稿</vt:lpstr>
      <vt:lpstr>Green Chemistry</vt:lpstr>
      <vt:lpstr>Green Chemistry Principles</vt:lpstr>
      <vt:lpstr>Green Chemistry Principles</vt:lpstr>
      <vt:lpstr>Green Chemistry Principles</vt:lpstr>
      <vt:lpstr>Green Chemistry Principles</vt:lpstr>
      <vt:lpstr>Examples of Green Chemistry</vt:lpstr>
      <vt:lpstr>Examples of Green Chemistry</vt:lpstr>
      <vt:lpstr>continued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18 Chemistry of the Environment</dc:title>
  <dc:creator>John Bookstaver</dc:creator>
  <cp:lastModifiedBy>Prof. Zhao Zheng (SSE)</cp:lastModifiedBy>
  <cp:revision>218</cp:revision>
  <dcterms:created xsi:type="dcterms:W3CDTF">2014-02-19T00:40:30Z</dcterms:created>
  <dcterms:modified xsi:type="dcterms:W3CDTF">2023-11-26T14:31:37Z</dcterms:modified>
</cp:coreProperties>
</file>